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75873-DA5C-469A-B988-A5472F038A6B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BEF8-8D2A-4319-81C8-4AE688C8A5A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88b6d5b36b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0" name="Google Shape;380;g88b6d5b36b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88b6d5b3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0" name="Google Shape;390;g88b6d5b3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88b6d5b36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9" name="Google Shape;399;g88b6d5b36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88b6d5b36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8" name="Google Shape;408;g88b6d5b36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88b6d5b36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6" name="Google Shape;416;g88b6d5b36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88b6d5b36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24" name="Google Shape;424;g88b6d5b36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88b6d5b36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2" name="Google Shape;432;g88b6d5b36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CEBAC-0CF6-406F-A72D-28114C37D441}" type="datetimeFigureOut">
              <a:rPr lang="en-CA" smtClean="0"/>
              <a:t>15, June 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2B80B-A8B8-4179-958A-1232B81AB42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ipart-library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.nationalgeographic.com/videos/awesome-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rfall.com/h/ftr-twisters/?sn=fun-to-read&amp;mg=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englishkids.britishcouncil.org/es/tongue-twist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8b6d5b36b_0_298"/>
          <p:cNvSpPr/>
          <p:nvPr/>
        </p:nvSpPr>
        <p:spPr>
          <a:xfrm>
            <a:off x="0" y="503583"/>
            <a:ext cx="9144000" cy="993900"/>
          </a:xfrm>
          <a:prstGeom prst="rect">
            <a:avLst/>
          </a:prstGeom>
          <a:solidFill>
            <a:srgbClr val="4EDA0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g88b6d5b36b_0_298"/>
          <p:cNvSpPr txBox="1"/>
          <p:nvPr/>
        </p:nvSpPr>
        <p:spPr>
          <a:xfrm>
            <a:off x="0" y="646525"/>
            <a:ext cx="9067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CA" sz="4000" b="1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fr-CA" sz="4000" b="1" dirty="0" smtClean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Cycle 2</a:t>
            </a:r>
            <a:r>
              <a:rPr lang="fr-CA" sz="4000" b="1" i="0" u="none" strike="noStrike" cap="none" dirty="0" smtClean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fr-CA" sz="4000" b="1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- Tongue </a:t>
            </a:r>
            <a:r>
              <a:rPr lang="fr-CA" sz="4000" b="1" i="0" u="none" strike="noStrike" cap="none" dirty="0" err="1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Twisters</a:t>
            </a:r>
            <a:r>
              <a:rPr lang="fr-CA" sz="4000" b="1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!</a:t>
            </a:r>
            <a:endParaRPr sz="4000" b="1" i="0" u="none" strike="noStrike" cap="none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384" name="Google Shape;384;g88b6d5b36b_0_298"/>
          <p:cNvSpPr txBox="1"/>
          <p:nvPr/>
        </p:nvSpPr>
        <p:spPr>
          <a:xfrm>
            <a:off x="288750" y="1622650"/>
            <a:ext cx="8612400" cy="18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fr-CA" sz="2300" b="0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Time to twist your tongues with tongue twisters! </a:t>
            </a:r>
            <a:endParaRPr sz="2300" b="0" i="0" u="none" strike="noStrike" cap="none">
              <a:solidFill>
                <a:srgbClr val="0070C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fr-CA" sz="2300" b="0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C'est le temps des virelangues en anglais, un défi à la fois pour la prononciation et un peu l'intelligence… car il faut bien les comprendre, ces virelangues! </a:t>
            </a:r>
            <a:endParaRPr sz="2300" b="0" i="0" u="none" strike="noStrike" cap="none">
              <a:solidFill>
                <a:srgbClr val="0070C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300"/>
              <a:buFont typeface="Happy Monkey"/>
              <a:buNone/>
            </a:pPr>
            <a:endParaRPr sz="2300" b="0" i="0" u="none" strike="noStrike" cap="none">
              <a:solidFill>
                <a:srgbClr val="0070C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0070C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85" name="Google Shape;385;g88b6d5b36b_0_298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 rot="880368">
            <a:off x="5669109" y="3411839"/>
            <a:ext cx="2678956" cy="2813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88b6d5b36b_0_298"/>
          <p:cNvPicPr preferRelativeResize="0"/>
          <p:nvPr/>
        </p:nvPicPr>
        <p:blipFill rotWithShape="1">
          <a:blip r:embed="rId4" cstate="print">
            <a:alphaModFix/>
          </a:blip>
          <a:srcRect r="5059"/>
          <a:stretch/>
        </p:blipFill>
        <p:spPr>
          <a:xfrm rot="-707565">
            <a:off x="564355" y="3571525"/>
            <a:ext cx="3480615" cy="24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g88b6d5b36b_0_298"/>
          <p:cNvSpPr txBox="1"/>
          <p:nvPr/>
        </p:nvSpPr>
        <p:spPr>
          <a:xfrm>
            <a:off x="618889" y="6134734"/>
            <a:ext cx="7906200" cy="8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Source : </a:t>
            </a:r>
            <a:r>
              <a:rPr lang="fr-CA" sz="14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Trousse pédagogique  du MEES</a:t>
            </a:r>
            <a:endParaRPr sz="14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Adaptée par Suzanne Allard et K</a:t>
            </a:r>
            <a:r>
              <a:rPr lang="fr-CA" sz="14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arine Valiquette</a:t>
            </a:r>
            <a:endParaRPr sz="14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Images: </a:t>
            </a:r>
            <a:r>
              <a:rPr lang="fr-CA" sz="1200" b="0" i="0" u="sng" strike="noStrike" cap="none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5"/>
              </a:rPr>
              <a:t>http://clipart-library.com/</a:t>
            </a:r>
            <a:endParaRPr sz="1400" b="0" i="0" u="none" strike="noStrike" cap="none">
              <a:solidFill>
                <a:schemeClr val="hlink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88b6d5b36b_0_0"/>
          <p:cNvSpPr/>
          <p:nvPr/>
        </p:nvSpPr>
        <p:spPr>
          <a:xfrm>
            <a:off x="0" y="503583"/>
            <a:ext cx="9144000" cy="993900"/>
          </a:xfrm>
          <a:prstGeom prst="rect">
            <a:avLst/>
          </a:prstGeom>
          <a:solidFill>
            <a:srgbClr val="4EDA0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g88b6d5b36b_0_0"/>
          <p:cNvSpPr txBox="1"/>
          <p:nvPr/>
        </p:nvSpPr>
        <p:spPr>
          <a:xfrm>
            <a:off x="0" y="646525"/>
            <a:ext cx="9067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CA" sz="4000" b="1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Consignes - vidéo documentaire</a:t>
            </a:r>
            <a:endParaRPr sz="4000" b="1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394" name="Google Shape;394;g88b6d5b36b_0_0"/>
          <p:cNvSpPr/>
          <p:nvPr/>
        </p:nvSpPr>
        <p:spPr>
          <a:xfrm>
            <a:off x="1713900" y="6188400"/>
            <a:ext cx="59796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048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Clique sur l’image pour consulter la vidéo ou inscris le lien suivant: </a:t>
            </a:r>
            <a:r>
              <a:rPr lang="fr-CA" sz="11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https://kids.nationalgeographic.com/videos/awesome-8/#/1399965251917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048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048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g88b6d5b36b_0_0"/>
          <p:cNvSpPr txBox="1"/>
          <p:nvPr/>
        </p:nvSpPr>
        <p:spPr>
          <a:xfrm>
            <a:off x="0" y="1546450"/>
            <a:ext cx="9067800" cy="2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∙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En parlant d’intelligence… commence par visionner le court documentaire </a:t>
            </a:r>
            <a:r>
              <a:rPr lang="fr-CA" sz="1900" b="0" i="0" u="sng" strike="noStrike" cap="none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3"/>
              </a:rPr>
              <a:t>Incredibly Clever Creatures </a:t>
            </a: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de National Geographic Kids. 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∙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Es-tu surpris de l'intelligence que peuvent démontrer ces surprenantes créatures? 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∙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Mémorise leurs noms en anglais, car ils te seront utiles pour la suite! Sens-toi libre, aussi, d'explorer le restant des épisodes de la série Awesome-8!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96" name="Google Shape;396;g88b6d5b36b_0_0">
            <a:hlinkClick r:id="rId3"/>
          </p:cNvPr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697475" y="3795175"/>
            <a:ext cx="3672861" cy="20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88b6d5b36b_0_8"/>
          <p:cNvSpPr/>
          <p:nvPr/>
        </p:nvSpPr>
        <p:spPr>
          <a:xfrm>
            <a:off x="0" y="503583"/>
            <a:ext cx="9144000" cy="993900"/>
          </a:xfrm>
          <a:prstGeom prst="rect">
            <a:avLst/>
          </a:prstGeom>
          <a:solidFill>
            <a:srgbClr val="4EDA0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88b6d5b36b_0_8"/>
          <p:cNvSpPr txBox="1"/>
          <p:nvPr/>
        </p:nvSpPr>
        <p:spPr>
          <a:xfrm>
            <a:off x="-76200" y="646525"/>
            <a:ext cx="9144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CA" sz="4000" b="1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Consignes - vidéo Tongue Twisters</a:t>
            </a:r>
            <a:endParaRPr sz="4000" b="1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03" name="Google Shape;403;g88b6d5b36b_0_8"/>
          <p:cNvSpPr/>
          <p:nvPr/>
        </p:nvSpPr>
        <p:spPr>
          <a:xfrm>
            <a:off x="1713900" y="6188400"/>
            <a:ext cx="59796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048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Clique sur l’image pour consulter la vidéo ou inscris le lien suivant: </a:t>
            </a:r>
            <a:r>
              <a:rPr lang="fr-CA" sz="11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https://www.starfall.com/h/ftr-twisters/?sn=fun-to-read&amp;mg=g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048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3048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g88b6d5b36b_0_8"/>
          <p:cNvSpPr txBox="1"/>
          <p:nvPr/>
        </p:nvSpPr>
        <p:spPr>
          <a:xfrm>
            <a:off x="76200" y="1546450"/>
            <a:ext cx="8915400" cy="2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Passons maintenant aux choses sérieuses: clique sur le lien vers le jeu de </a:t>
            </a:r>
            <a:r>
              <a:rPr lang="fr-CA" sz="1900" b="0" i="0" u="sng" strike="noStrike" cap="none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3"/>
              </a:rPr>
              <a:t>Starfalls Tongue twisters</a:t>
            </a: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!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Trois étapes à suivre pour réussir l'exercice: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appy Monkey"/>
              <a:buAutoNum type="arabicPeriod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Écouter chaque virelangue en cliquant sur l'oreille;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appy Monkey"/>
              <a:buAutoNum type="arabicPeriod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Répéter au complet cinq fois… et de plus en plus vite!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appy Monkey"/>
              <a:buAutoNum type="arabicPeriod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Réciter par cœur sans regarder… et avec la bonne prononciation!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05" name="Google Shape;405;g88b6d5b36b_0_8">
            <a:hlinkClick r:id="rId3"/>
          </p:cNvPr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864758" y="3795175"/>
            <a:ext cx="3262079" cy="238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88b6d5b36b_0_16"/>
          <p:cNvSpPr/>
          <p:nvPr/>
        </p:nvSpPr>
        <p:spPr>
          <a:xfrm>
            <a:off x="0" y="503583"/>
            <a:ext cx="9144000" cy="993900"/>
          </a:xfrm>
          <a:prstGeom prst="rect">
            <a:avLst/>
          </a:prstGeom>
          <a:solidFill>
            <a:srgbClr val="4EDA0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g88b6d5b36b_0_16"/>
          <p:cNvSpPr txBox="1"/>
          <p:nvPr/>
        </p:nvSpPr>
        <p:spPr>
          <a:xfrm>
            <a:off x="0" y="646525"/>
            <a:ext cx="8955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CA" sz="4000" b="1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Tongue Twisters! It’s your turn!</a:t>
            </a:r>
            <a:endParaRPr sz="4000" b="1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12" name="Google Shape;412;g88b6d5b36b_0_16"/>
          <p:cNvSpPr/>
          <p:nvPr/>
        </p:nvSpPr>
        <p:spPr>
          <a:xfrm>
            <a:off x="79550" y="1555375"/>
            <a:ext cx="8875500" cy="11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Repeat each of the following eight sentences five times, each time a bit faster! Répète chacune des phrases suivantes cinq fois et un peu plus rapidement chaque fois! 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Es-tu en mesure de reconnaître certains des mots dans les phrases?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13" name="Google Shape;413;g88b6d5b36b_0_16"/>
          <p:cNvSpPr/>
          <p:nvPr/>
        </p:nvSpPr>
        <p:spPr>
          <a:xfrm>
            <a:off x="134250" y="2915060"/>
            <a:ext cx="8875500" cy="3780600"/>
          </a:xfrm>
          <a:prstGeom prst="rect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Oliver had an operation in October, and Oscar gave him an 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octopus!</a:t>
            </a:r>
            <a:endParaRPr sz="2000" b="1" i="0" u="none" strike="noStrike" cap="none">
              <a:solidFill>
                <a:srgbClr val="0070C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Charlie the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 chimpanzee</a:t>
            </a: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eats chips and cheese and chats to a chicken eating chocolate.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My aunt Ann fans 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ants</a:t>
            </a: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.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 roving 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raven</a:t>
            </a: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on the roofing, raving.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Paula perched her 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parrot</a:t>
            </a: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on the pretty plastic plant.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Silly 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squirrels</a:t>
            </a: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scattered seeds.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Happy Monkey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Pete's pa pete poked to the pea patch to pick a peck of peas for the poor pink 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pig</a:t>
            </a: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in the pine hole </a:t>
            </a:r>
            <a:r>
              <a:rPr lang="fr-CA" sz="2000" b="1" i="0" u="none" strike="noStrike" cap="none">
                <a:solidFill>
                  <a:srgbClr val="0070C0"/>
                </a:solidFill>
                <a:latin typeface="Happy Monkey"/>
                <a:ea typeface="Happy Monkey"/>
                <a:cs typeface="Happy Monkey"/>
                <a:sym typeface="Happy Monkey"/>
              </a:rPr>
              <a:t>pig</a:t>
            </a:r>
            <a:r>
              <a:rPr lang="fr-CA" sz="18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-pen.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88b6d5b36b_0_23"/>
          <p:cNvSpPr/>
          <p:nvPr/>
        </p:nvSpPr>
        <p:spPr>
          <a:xfrm>
            <a:off x="0" y="503583"/>
            <a:ext cx="9144000" cy="993900"/>
          </a:xfrm>
          <a:prstGeom prst="rect">
            <a:avLst/>
          </a:prstGeom>
          <a:solidFill>
            <a:srgbClr val="4EDA0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g88b6d5b36b_0_23"/>
          <p:cNvSpPr txBox="1"/>
          <p:nvPr/>
        </p:nvSpPr>
        <p:spPr>
          <a:xfrm>
            <a:off x="361950" y="646525"/>
            <a:ext cx="8686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CA" sz="4000" b="1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Tongue Twisters Game!</a:t>
            </a:r>
            <a:endParaRPr sz="4000" b="1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fr-CA" sz="4000" b="1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 sz="4000" b="1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4000" b="1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20" name="Google Shape;420;g88b6d5b36b_0_23"/>
          <p:cNvSpPr txBox="1"/>
          <p:nvPr/>
        </p:nvSpPr>
        <p:spPr>
          <a:xfrm>
            <a:off x="189825" y="2794000"/>
            <a:ext cx="4610700" cy="23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fr-CA" sz="22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Clique sur l’image pour pratiquer d’autres </a:t>
            </a:r>
            <a:r>
              <a:rPr lang="fr-CA" sz="2200" b="0" i="0" u="sng" strike="noStrike" cap="none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3"/>
              </a:rPr>
              <a:t>Tongue Twisters </a:t>
            </a:r>
            <a:r>
              <a:rPr lang="fr-CA" sz="22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ou inscris le lien suivant: </a:t>
            </a:r>
            <a:r>
              <a:rPr lang="fr-CA" sz="1800" b="0" i="0" u="sng" strike="noStrike" cap="none">
                <a:solidFill>
                  <a:schemeClr val="hlink"/>
                </a:solidFill>
                <a:latin typeface="Happy Monkey"/>
                <a:ea typeface="Happy Monkey"/>
                <a:cs typeface="Happy Monkey"/>
                <a:sym typeface="Happy Monkey"/>
                <a:hlinkClick r:id="rId3"/>
              </a:rPr>
              <a:t>https://learnenglishkids.britishcouncil.org/es/tongue-twisters</a:t>
            </a: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21" name="Google Shape;421;g88b6d5b36b_0_23">
            <a:hlinkClick r:id="rId3"/>
          </p:cNvPr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5395550" y="1755375"/>
            <a:ext cx="3216075" cy="462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88b6d5b36b_0_30"/>
          <p:cNvSpPr/>
          <p:nvPr/>
        </p:nvSpPr>
        <p:spPr>
          <a:xfrm>
            <a:off x="0" y="503583"/>
            <a:ext cx="9144000" cy="993900"/>
          </a:xfrm>
          <a:prstGeom prst="rect">
            <a:avLst/>
          </a:prstGeom>
          <a:solidFill>
            <a:srgbClr val="4EDA0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g88b6d5b36b_0_30"/>
          <p:cNvSpPr txBox="1"/>
          <p:nvPr/>
        </p:nvSpPr>
        <p:spPr>
          <a:xfrm>
            <a:off x="0" y="646525"/>
            <a:ext cx="8955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CA" sz="4000" b="1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Time For More Tongue Twisters!</a:t>
            </a:r>
            <a:endParaRPr sz="4000" b="1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28" name="Google Shape;428;g88b6d5b36b_0_30"/>
          <p:cNvSpPr/>
          <p:nvPr/>
        </p:nvSpPr>
        <p:spPr>
          <a:xfrm>
            <a:off x="79550" y="1631575"/>
            <a:ext cx="8955000" cy="11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Happy Monkey"/>
              <a:buChar char="●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Si tu souhaites créer tes propres virelangues,  il suffit de choisir un mot et d'en trouver plein d'autres avec une sonorité similaire. 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-3492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Happy Monkey"/>
              <a:buChar char="●"/>
            </a:pPr>
            <a:r>
              <a:rPr lang="fr-CA" sz="19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Voici quelques idées de mots pour commencer tes 'tongue-twisters'':</a:t>
            </a: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aphicFrame>
        <p:nvGraphicFramePr>
          <p:cNvPr id="429" name="Google Shape;429;g88b6d5b36b_0_30"/>
          <p:cNvGraphicFramePr/>
          <p:nvPr/>
        </p:nvGraphicFramePr>
        <p:xfrm>
          <a:off x="1047750" y="3086100"/>
          <a:ext cx="7239000" cy="2941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Colonel</a:t>
                      </a: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P</a:t>
                      </a:r>
                      <a:r>
                        <a:rPr lang="fr-CA" sz="2300" b="1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e</a:t>
                      </a: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nguin</a:t>
                      </a: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Sixth</a:t>
                      </a: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Ladybug</a:t>
                      </a:r>
                      <a:endParaRPr sz="2000" b="1" u="none" strike="noStrike" cap="none">
                        <a:solidFill>
                          <a:srgbClr val="0070C0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Anemone</a:t>
                      </a: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Rural</a:t>
                      </a: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Beagle</a:t>
                      </a: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457200" marR="0" lvl="0" indent="-3746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2300"/>
                        <a:buFont typeface="Happy Monkey"/>
                        <a:buChar char="●"/>
                      </a:pPr>
                      <a:r>
                        <a:rPr lang="fr-CA" sz="2300" b="1" u="none" strike="noStrike" cap="none">
                          <a:solidFill>
                            <a:srgbClr val="0070C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Tricky</a:t>
                      </a:r>
                      <a:endParaRPr sz="2300" b="1" u="none" strike="noStrike" cap="none">
                        <a:solidFill>
                          <a:srgbClr val="0070C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solidFill>
                          <a:srgbClr val="0070C0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007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88b6d5b36b_0_37"/>
          <p:cNvSpPr/>
          <p:nvPr/>
        </p:nvSpPr>
        <p:spPr>
          <a:xfrm>
            <a:off x="0" y="503583"/>
            <a:ext cx="9144000" cy="993900"/>
          </a:xfrm>
          <a:prstGeom prst="rect">
            <a:avLst/>
          </a:prstGeom>
          <a:solidFill>
            <a:srgbClr val="4EDA0C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g88b6d5b36b_0_37"/>
          <p:cNvSpPr txBox="1"/>
          <p:nvPr/>
        </p:nvSpPr>
        <p:spPr>
          <a:xfrm>
            <a:off x="152400" y="662600"/>
            <a:ext cx="8825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CA" sz="4000" b="1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Réfléchis à ta participation</a:t>
            </a:r>
            <a:endParaRPr sz="4000" b="1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fr-CA" sz="4000" b="1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 sz="4000" b="1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4000" b="1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36" name="Google Shape;436;g88b6d5b36b_0_37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-1" y="3044400"/>
            <a:ext cx="2052025" cy="365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88b6d5b36b_0_37" descr="Kid boy thinking face Premium Vector"/>
          <p:cNvPicPr preferRelativeResize="0"/>
          <p:nvPr/>
        </p:nvPicPr>
        <p:blipFill rotWithShape="1">
          <a:blip r:embed="rId4" cstate="print">
            <a:alphaModFix/>
          </a:blip>
          <a:srcRect l="8856" t="11046" r="57749" b="8438"/>
          <a:stretch/>
        </p:blipFill>
        <p:spPr>
          <a:xfrm>
            <a:off x="7510400" y="2234375"/>
            <a:ext cx="1467601" cy="3177951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g88b6d5b36b_0_37"/>
          <p:cNvSpPr/>
          <p:nvPr/>
        </p:nvSpPr>
        <p:spPr>
          <a:xfrm>
            <a:off x="132450" y="1429575"/>
            <a:ext cx="7620000" cy="47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3495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appy Monkey"/>
              <a:buChar char="o"/>
            </a:pPr>
            <a:r>
              <a:rPr lang="fr-CA" sz="24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As-tu écouté attentivement les vidéos?</a:t>
            </a:r>
            <a:r>
              <a:rPr lang="fr-CA" sz="24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 sz="11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3495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appy Monkey"/>
              <a:buChar char="o"/>
            </a:pPr>
            <a:r>
              <a:rPr lang="fr-CA" sz="24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As-tu bien écouté et répété les “tongue twisters”?</a:t>
            </a:r>
            <a:endParaRPr sz="11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3495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appy Monkey"/>
              <a:buChar char="o"/>
            </a:pPr>
            <a:r>
              <a:rPr lang="fr-CA" sz="24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Est-ce que c’était facile pour toi de prononcer les mots?</a:t>
            </a:r>
            <a:r>
              <a:rPr lang="fr-CA" sz="12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fr-CA" sz="24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Pourquoi?</a:t>
            </a:r>
            <a:endParaRPr sz="24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3495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appy Monkey"/>
              <a:buChar char="o"/>
            </a:pPr>
            <a:r>
              <a:rPr lang="fr-CA" sz="2400" b="0" i="0" u="none" strike="noStrike" cap="none">
                <a:solidFill>
                  <a:srgbClr val="000000"/>
                </a:solidFill>
                <a:latin typeface="Happy Monkey"/>
                <a:ea typeface="Happy Monkey"/>
                <a:cs typeface="Happy Monkey"/>
                <a:sym typeface="Happy Monkey"/>
              </a:rPr>
              <a:t>As-tu appris un nouveau mot? Lequel?</a:t>
            </a:r>
            <a:endParaRPr sz="24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3495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appy Monkey"/>
              <a:buChar char="o"/>
            </a:pPr>
            <a:r>
              <a:rPr lang="fr-CA" sz="2400" b="0" i="0" u="none" strike="noStrike" cap="none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As-tu inventé un nouveau tongue twister? Lequel?</a:t>
            </a:r>
            <a:endParaRPr sz="2400" b="0" i="0" u="none" strike="noStrike" cap="none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488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</dc:creator>
  <cp:lastModifiedBy>Ana</cp:lastModifiedBy>
  <cp:revision>1</cp:revision>
  <dcterms:created xsi:type="dcterms:W3CDTF">2020-06-15T13:36:41Z</dcterms:created>
  <dcterms:modified xsi:type="dcterms:W3CDTF">2020-06-15T13:39:18Z</dcterms:modified>
</cp:coreProperties>
</file>